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78" r:id="rId13"/>
    <p:sldId id="268" r:id="rId14"/>
    <p:sldId id="271" r:id="rId15"/>
    <p:sldId id="272" r:id="rId16"/>
    <p:sldId id="273" r:id="rId17"/>
    <p:sldId id="277" r:id="rId18"/>
    <p:sldId id="276" r:id="rId19"/>
    <p:sldId id="275" r:id="rId20"/>
    <p:sldId id="274" r:id="rId21"/>
    <p:sldId id="283" r:id="rId22"/>
    <p:sldId id="281" r:id="rId23"/>
    <p:sldId id="282" r:id="rId24"/>
    <p:sldId id="284" r:id="rId25"/>
    <p:sldId id="28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628"/>
    <a:srgbClr val="FFCC00"/>
    <a:srgbClr val="336600"/>
    <a:srgbClr val="008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83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64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15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81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13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79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91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32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34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6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73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5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402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322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42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FB21-055F-46AC-83E3-14E108B3F0FB}" type="datetimeFigureOut">
              <a:rPr lang="pl-PL" smtClean="0"/>
              <a:t>2017-08-30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A573C3-19B0-4636-88E5-EA44344E20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26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77" y="0"/>
            <a:ext cx="5144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12" y="20207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13 września – 31 października 2017 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2810160"/>
            <a:ext cx="10879501" cy="1665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Ewaluacja i podsumowanie efektów projektu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ozpowszechnianie przez uczestników w swoich lokalnych społecznościach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szkołach programu Erasmus+, tworzenie „Erasmus Corner” i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promowanie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projektu.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Przesłanie do ECM zdjęć, filmików z promocji programu Erasmus+.</a:t>
            </a:r>
            <a:endParaRPr lang="pl-PL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809" y="44751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 listopada 2017 – 31 stycznia 2018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8373" y="5574482"/>
            <a:ext cx="10682073" cy="172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Działania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promujące projekt,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przygotowania do przyjęcia uczestników z Portugalii.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Ostateczne przygotowania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programu przed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drugim etapem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wymiany.</a:t>
            </a: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4846" y="357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6-12 września 2017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4846" y="674072"/>
            <a:ext cx="10515600" cy="1269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Wymiana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młodzieży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 Portugalii. </a:t>
            </a:r>
          </a:p>
        </p:txBody>
      </p:sp>
    </p:spTree>
    <p:extLst>
      <p:ext uri="{BB962C8B-B14F-4D97-AF65-F5344CB8AC3E}">
        <p14:creationId xmlns:p14="http://schemas.microsoft.com/office/powerpoint/2010/main" val="33570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75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</a:t>
            </a:r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ruga połowa lutego 2018 *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43" y="781425"/>
            <a:ext cx="11139311" cy="1045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Wymiana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młodzieży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 Polsce, Łódź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(* data będzie ustalona do końca listopada)</a:t>
            </a:r>
            <a:endParaRPr lang="pl-PL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3098" y="1826830"/>
            <a:ext cx="10515600" cy="10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18 lutego – </a:t>
            </a:r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31 marca 2018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1243" y="5111605"/>
            <a:ext cx="10992556" cy="1763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Ewaluacja projektu. Ostateczne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efekty: broszura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ze sposobami inicjowania przedsiębiorczości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społeczności lokalnej, CD z działaniami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realizowanymi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podczas wymiany,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mini-przewodnik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 pozaformalnymi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metodami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używanymi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przez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młodych przedsiębiorców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998" y="2622629"/>
            <a:ext cx="10992556" cy="142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drażanie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przez uczestników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ustalonych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planów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działań, rozpowszechnianie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promowanie wyników projektu.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Promowanie programu Erasmus+,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„Erasmus Corner” w szkołach i lokalnych społecznościach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Przesłanie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 ECM zdjęć, filmików z promocji programu Erasmus+.</a:t>
            </a:r>
          </a:p>
          <a:p>
            <a:pPr marL="0" indent="0" algn="ctr">
              <a:buNone/>
            </a:pPr>
            <a:endParaRPr lang="pl-PL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3098" y="4202823"/>
            <a:ext cx="10515600" cy="105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1 - 30 kwietnia 2018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6352" y="1803430"/>
            <a:ext cx="10515600" cy="3164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Specyfika projektu polega na zaangażowaniu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 </a:t>
            </a: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jego realizację na wszystkich etapach,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które </a:t>
            </a: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są tak samo istotne do pomyślnej realizacji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całego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przedsięwzięcia!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9646" y="598311"/>
            <a:ext cx="11861799" cy="2192275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Warsztaty przedsiębiorczości </a:t>
            </a:r>
            <a:endParaRPr lang="pl-PL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453" y="2269067"/>
            <a:ext cx="10515600" cy="3601155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Poznamy się lepiej przed wyjazdem!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Dowiemy się czym jest przedsiębiorczość i co to znaczy być młodym przedsiębiorcą.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Zainspirujemy się od innych młodych przedsiębiorców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wypracujemy własne pomysły na biznes.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Dowiemy się jak założyć biznes krok po kroku.</a:t>
            </a:r>
          </a:p>
          <a:p>
            <a:pPr marL="0" indent="0">
              <a:buNone/>
            </a:pP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pl-PL" sz="2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Znalezione obrazy dla zapytania entrepreneur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78" y="3499556"/>
            <a:ext cx="4716022" cy="294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9646" y="1772356"/>
            <a:ext cx="12451646" cy="3702756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Informacje </a:t>
            </a:r>
            <a:b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organizacyjne </a:t>
            </a:r>
            <a:endParaRPr lang="pl-PL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7999" y="355377"/>
            <a:ext cx="5791202" cy="1128889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Podróż</a:t>
            </a:r>
            <a:endParaRPr lang="pl-PL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110" y="1529201"/>
            <a:ext cx="10515600" cy="5063509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Zbiórka na lotnisku w Warszawie (Okęcie) –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 września o godz. 4:30 </a:t>
            </a:r>
            <a:br>
              <a:rPr lang="pl-PL" sz="2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pl-PL" sz="22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Wylatujemy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 6:35, lot z przesiadką w Brukseli. </a:t>
            </a:r>
            <a:b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 Porto będziemy o godz.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12:20</a:t>
            </a:r>
          </a:p>
          <a:p>
            <a:pPr marL="0" indent="0">
              <a:buNone/>
            </a:pPr>
            <a:endParaRPr lang="pl-PL" sz="22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Dopuszczalny bagaż: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rejestrowany max 23 kg + podręczny + 1 mały przedmiot osobisty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(mała torebka, laptop lub kamera)</a:t>
            </a:r>
          </a:p>
          <a:p>
            <a:endParaRPr lang="pl-PL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Powrót do Polski: </a:t>
            </a:r>
            <a:r>
              <a:rPr lang="pl-PL" sz="2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 września o godz. 23:10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będziemy w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Warszawie (Okęcie)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Odbiór uczestników przez prawnych opiekunów!</a:t>
            </a:r>
          </a:p>
          <a:p>
            <a:pPr marL="0" indent="0">
              <a:buNone/>
            </a:pPr>
            <a:endParaRPr lang="pl-PL" sz="22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6" name="Picture 8" descr="Znalezione obrazy dla zapytania airplan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400313"/>
            <a:ext cx="5829432" cy="33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2568" y="161632"/>
            <a:ext cx="5791202" cy="1128889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Zabierz ze sobą!</a:t>
            </a:r>
            <a:endParaRPr lang="pl-PL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122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33" y="3394331"/>
            <a:ext cx="4901847" cy="32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7608" y="1155439"/>
            <a:ext cx="10859656" cy="535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Paszport lub dowód osobisty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Ręcznik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pod prysznic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Ręcznik na basen/nad rzekę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Klapki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Kosmetyki osobiste (pasta, szampon itp.)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Komfortowe ubranie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wygodne buty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kostkę</a:t>
            </a: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Kartę ubezpieczenia zdrowotnego EKUZ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Aparat fotograficzny albo smartfon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 aparatem i możliwością podłączenia do laptopa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Jeśli bierzesz leki, nie zapomnij ich spakować!</a:t>
            </a: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Materiały na WIECZÓR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POLSKI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podzielimy się zadaniami podczas warsztatów</a:t>
            </a:r>
          </a:p>
        </p:txBody>
      </p:sp>
    </p:spTree>
    <p:extLst>
      <p:ext uri="{BB962C8B-B14F-4D97-AF65-F5344CB8AC3E}">
        <p14:creationId xmlns:p14="http://schemas.microsoft.com/office/powerpoint/2010/main" val="30642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35287" y="598311"/>
            <a:ext cx="8003823" cy="1128889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Zakwaterowanie</a:t>
            </a:r>
            <a:endParaRPr lang="pl-PL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398" y="1817510"/>
            <a:ext cx="10515600" cy="104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amping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młodzieżowy Parque Campismo Rural w wiosce </a:t>
            </a:r>
            <a:b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Aboim da Nóbrega niedaleko miasteczka Vila Verde.</a:t>
            </a: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8" y="3081866"/>
            <a:ext cx="5622666" cy="29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31" y="2739407"/>
            <a:ext cx="5432425" cy="36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4755" y="361244"/>
            <a:ext cx="10391422" cy="1128889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Cele wymiany młodzieży</a:t>
            </a:r>
            <a:endParaRPr lang="pl-PL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4243" y="1490133"/>
            <a:ext cx="11232445" cy="466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Wspieranie młodych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ludzi w odkrywaniu poczucia inicjatywy i przedsiębiorczości (przy użyciu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metodologii nieformalnej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oraz pomaganie im lepiej analizować lokalny kontekst i dziedzictwo kulturowe w celu znalezienia pomysłów, które poprzez innowacyjne techniki będą mogły zmieniać się w pomysły biznesowe. Projekt uczy również samodzielności i radzenia sobie w nowych warunkach.</a:t>
            </a:r>
          </a:p>
          <a:p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Podczas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pierwszego etapu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wymiany angażujemy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społeczność wiejską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Aboim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 </a:t>
            </a:r>
            <a:r>
              <a:rPr lang="pl-PL" sz="2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Nobrega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łamiemy stereotypy o ludziach z terenów wiejskich.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Projekt ma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wzbudzić ciekawość lokalnej społeczności i poszerzyć ich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horyzonty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pokazując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międzynarodowe możliwości rozwoju. Angażujemy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ich w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nasz projekt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poprzez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wizyty w lokalnych stowarzyszeniach,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projektach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wiejskich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zaproszenia do naszych zajęć kulturowych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pl-PL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41868" y="2381956"/>
            <a:ext cx="12451646" cy="3702756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Plan wymiany </a:t>
            </a:r>
            <a:b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endParaRPr lang="pl-PL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823"/>
            <a:ext cx="10515600" cy="513644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</a:br>
            <a:r>
              <a:rPr lang="pl-PL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„</a:t>
            </a:r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Launching entrepreneurship with local heritage</a:t>
            </a:r>
            <a:r>
              <a:rPr lang="pl-PL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”</a:t>
            </a:r>
            <a:br>
              <a:rPr lang="pl-PL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pl-PL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pl-PL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pl-PL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pl-PL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pl-PL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„Inicjowanie przedsiębiorczości </a:t>
            </a:r>
            <a: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 </a:t>
            </a:r>
            <a:r>
              <a:rPr lang="pl-PL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społeczności lokalnej” </a:t>
            </a:r>
          </a:p>
        </p:txBody>
      </p:sp>
    </p:spTree>
    <p:extLst>
      <p:ext uri="{BB962C8B-B14F-4D97-AF65-F5344CB8AC3E}">
        <p14:creationId xmlns:p14="http://schemas.microsoft.com/office/powerpoint/2010/main" val="18729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897" y="286632"/>
            <a:ext cx="9952658" cy="63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9646" y="1685765"/>
            <a:ext cx="12451646" cy="3702756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Miejsca, </a:t>
            </a:r>
            <a:b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które odwiedzimy</a:t>
            </a:r>
            <a:b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endParaRPr lang="pl-PL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35286" y="255411"/>
            <a:ext cx="8003823" cy="1128889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Aboim</a:t>
            </a:r>
            <a: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 </a:t>
            </a:r>
            <a:r>
              <a:rPr lang="pl-PL" sz="6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Nobrega</a:t>
            </a:r>
            <a:endParaRPr lang="pl-PL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397" y="1384300"/>
            <a:ext cx="10515600" cy="1982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Wioska położona w górach, w gminie Vila Verde, w okręgu Braga.</a:t>
            </a:r>
          </a:p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Miejsce z silnie zakorzenionymi zwyczajami i tradycjami sprzed wieków. Wioska ma bogate i zróżnicowane dziedzictwo, wśród którego znajduje się główny kościół, kaplice, minarety, stare domy, młyny. Jest tu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też niezwykłe bogactwo regionalnego rękodzieła: m.in. hafty, koronki, chusty, wyroby lniane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5" y="3469844"/>
            <a:ext cx="4866409" cy="3013538"/>
          </a:xfrm>
          <a:prstGeom prst="rect">
            <a:avLst/>
          </a:prstGeom>
        </p:spPr>
      </p:pic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29" y="3469843"/>
            <a:ext cx="4561898" cy="30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5097" y="625764"/>
            <a:ext cx="10515600" cy="1982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Odwiedzimy tu m.in. Muzeum Tkanin oraz wyruszymy na spacer </a:t>
            </a:r>
            <a:b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pięknym szlakiem </a:t>
            </a:r>
            <a:r>
              <a:rPr lang="pl-PL" sz="2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Fojo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do Lobo.</a:t>
            </a:r>
          </a:p>
        </p:txBody>
      </p:sp>
      <p:pic>
        <p:nvPicPr>
          <p:cNvPr id="2050" name="Picture 2" descr="Interior do Eco-Mus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2" y="2208893"/>
            <a:ext cx="4876855" cy="365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tos.sapo.pt/acaxinas/pic/00a70gx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05" y="2208893"/>
            <a:ext cx="4874638" cy="365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7404" y="255411"/>
            <a:ext cx="8003823" cy="1128889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Porto</a:t>
            </a:r>
            <a:endParaRPr lang="pl-PL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397" y="1384300"/>
            <a:ext cx="10515600" cy="1982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Miasto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położone w północnej części Portugalii, nad Oceanem Atlantyckim, u ujścia rzeki </a:t>
            </a:r>
            <a:r>
              <a:rPr lang="pl-PL" sz="2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Douro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Druga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 do wielkości metropolia w państwie, po Lizbonie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Jedno z najstarszych centrów miejskich w Europie, bogate w zabytki wpisane na listę kulturowego dziedzictwa UNESCO.  </a:t>
            </a:r>
          </a:p>
        </p:txBody>
      </p:sp>
      <p:pic>
        <p:nvPicPr>
          <p:cNvPr id="3074" name="Picture 2" descr="Znalezione obrazy dla zapytania por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" y="3192174"/>
            <a:ext cx="5205846" cy="325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 por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46" y="3113058"/>
            <a:ext cx="4842162" cy="32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41868" y="2381956"/>
            <a:ext cx="12451646" cy="3702756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Powodzenia!</a:t>
            </a:r>
            <a:b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endParaRPr lang="pl-PL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3712" y="1396647"/>
            <a:ext cx="10515600" cy="1335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Projekt </a:t>
            </a:r>
            <a:r>
              <a:rPr lang="pl-PL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jest współfinansowany </a:t>
            </a:r>
            <a:r>
              <a:rPr lang="pl-PL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 </a:t>
            </a:r>
            <a:r>
              <a:rPr lang="pl-PL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ramach programu Unii Europejskiej Erasmus+.</a:t>
            </a:r>
            <a:endParaRPr lang="pl-PL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Znalezione obrazy dla zapytania erasmus 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51" y="3089300"/>
            <a:ext cx="6989587" cy="19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5" y="609600"/>
            <a:ext cx="10611555" cy="1320800"/>
          </a:xfrm>
        </p:spPr>
        <p:txBody>
          <a:bodyPr>
            <a:noAutofit/>
          </a:bodyPr>
          <a:lstStyle/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Organizacja wysyłająca – kim jesteśmy?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98045"/>
            <a:ext cx="5332863" cy="3544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Europejskie Centrum </a:t>
            </a:r>
            <a:r>
              <a:rPr lang="pl-P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Młodzieży</a:t>
            </a:r>
          </a:p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Powstaliśmy w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1998 roku. </a:t>
            </a: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Zajmujemy </a:t>
            </a:r>
            <a:r>
              <a:rPr lang="pl-PL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się propagowaniem szeroko pojętej tematyki europejskiej i wspieraniem rozwoju kontaktów oraz wymiany między młodzieżą polską i zagraniczną.</a:t>
            </a:r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89" y="1804837"/>
            <a:ext cx="4452165" cy="42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2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 robimy?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0" y="804718"/>
            <a:ext cx="11684000" cy="6053282"/>
          </a:xfrm>
        </p:spPr>
        <p:txBody>
          <a:bodyPr>
            <a:noAutofit/>
          </a:bodyPr>
          <a:lstStyle/>
          <a:p>
            <a:r>
              <a:rPr lang="pl-PL" sz="19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rganizujemy zagraniczne wyjazdy edukacyjne, kursy języków obcych i wymiany młodzieżowe </a:t>
            </a:r>
            <a:b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dla zorganizowanych grup szkolnych; </a:t>
            </a:r>
          </a:p>
          <a:p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wspieramy działania władz oświatowych, szkół, organizacji młodzieżowych prowadzących </a:t>
            </a:r>
            <a:b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 międzynarodowych kontaktów młodzieży; </a:t>
            </a:r>
          </a:p>
          <a:p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wspieramy wymianę naukową, techniczną, turystyczną i sportową młodzieży i ich rodzin, nauczycieli i przyjaciół;</a:t>
            </a:r>
          </a:p>
          <a:p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wydajemy podręczniki, czasopisma, broszury, foldery i inne wydawnictwa związane z celami Stowarzyszenia; </a:t>
            </a:r>
          </a:p>
          <a:p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realizujemy filmy propagujące międzynarodowe kontakty dzieci i młodzieży; </a:t>
            </a:r>
          </a:p>
          <a:p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organizujemy i prowadzimy kursy, szkolenia, sympozja, seminaria, konkursy, przeglądy i inne formy propagowania szeroko rozumianych kontaktów młodzieżowych; </a:t>
            </a:r>
          </a:p>
          <a:p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organizujemy  szkolenia z zakresu m.in. zarządzania oświatą, wykorzystania technologii informatycznej w szkole, pozyskiwania funduszy unijnych na rozwój szkoły, doskonalenie zawodowe nauczyciela;</a:t>
            </a:r>
          </a:p>
          <a:p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przyznajemy w miarę posiadanych środków stypendia i nagrody szczególnie uzdolnionej młodzieży; </a:t>
            </a:r>
          </a:p>
          <a:p>
            <a:r>
              <a:rPr lang="pl-PL" sz="19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promujemy Łódź poza granicami kraju, a inne miasta Europy w Polsce.</a:t>
            </a:r>
          </a:p>
        </p:txBody>
      </p:sp>
    </p:spTree>
    <p:extLst>
      <p:ext uri="{BB962C8B-B14F-4D97-AF65-F5344CB8AC3E}">
        <p14:creationId xmlns:p14="http://schemas.microsoft.com/office/powerpoint/2010/main" val="25184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29" y="404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Organizacja goszcząca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108" y="1223097"/>
            <a:ext cx="8721821" cy="5551776"/>
          </a:xfrm>
        </p:spPr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t-B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Agrupamento </a:t>
            </a:r>
            <a:r>
              <a:rPr 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de Escolas de Moure </a:t>
            </a:r>
            <a:r>
              <a:rPr lang="pl-P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pl-P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pt-B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e </a:t>
            </a:r>
            <a:r>
              <a:rPr lang="pt-B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Ribeira do Neiva (AEMRN</a:t>
            </a:r>
            <a:r>
              <a:rPr lang="pt-B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)</a:t>
            </a:r>
            <a:endParaRPr lang="pl-PL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Grupa szkół w gminie Vila Verde, w okręgu Braga. Powstała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 roku szkolnym 2012/2013 i składa się na nią 19 szkół: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 przedszkoli, 5 szkół podstawowych i 2 szkoły średnie. </a:t>
            </a:r>
          </a:p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AEMRN realizuje działania mające na celu nauczyć uczniów samodzielności, odpowiedzialności, krytycznego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twórczego myślenia, a także być przygotowanym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oraz otwartym na wymagania dzisiejszej rzeczywistości. </a:t>
            </a:r>
          </a:p>
          <a:p>
            <a:pPr marL="0" indent="0" algn="ctr">
              <a:buNone/>
            </a:pPr>
            <a:endParaRPr lang="pl-PL" sz="2000" dirty="0"/>
          </a:p>
        </p:txBody>
      </p:sp>
      <p:pic>
        <p:nvPicPr>
          <p:cNvPr id="1026" name="Picture 2" descr="Znalezione obrazy dla zapytania Agrupamento de Escolas de Moure e Ribeira do Ne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9" y="1452804"/>
            <a:ext cx="3026930" cy="49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449690" y="587023"/>
            <a:ext cx="11861799" cy="2192275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Życie projektu</a:t>
            </a:r>
            <a:endParaRPr lang="pl-PL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3" y="2423826"/>
            <a:ext cx="6151033" cy="41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379" y="58702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 – 31 sierpnia 2017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6"/>
            <a:ext cx="10515600" cy="4270375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Umowa o partnerstwie podpisana między stronami projektu. Określenie aspektów finansowych oraz zadań, za które odpowiedzialni są partnerzy,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także określenie liderów grup.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Działania promujące projekt, selekcja i przygotowanie uczestników, organizacja podróży z Polski do Portugalii.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pl-PL" sz="2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Ostateczne przygotowania do realizacji projektu podczas kilku spotkań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online między liderami i osobami reprezentującymi organizację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 Polski i Portugalii.</a:t>
            </a:r>
            <a:endParaRPr lang="pl-PL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46752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 sierpnia – 5 września 2017 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11"/>
            <a:ext cx="10515600" cy="1205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Uczestnicy samodzielnie poszukują pomysłów na bycie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młodym przedsiębiorcą w swojej lokalnej społeczności.</a:t>
            </a:r>
            <a:endParaRPr lang="pl-PL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2733" y="3286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30 </a:t>
            </a:r>
            <a:r>
              <a:rPr lang="pl-PL" sz="4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sierpnia 2017 </a:t>
            </a:r>
            <a:endParaRPr lang="pl-PL" sz="4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2733" y="4612042"/>
            <a:ext cx="10515600" cy="1007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Spotkanie przygotowawcze z warsztatami przedsiębiorczości </a:t>
            </a:r>
            <a:b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dla uczestników z Polski. </a:t>
            </a:r>
            <a:endParaRPr lang="pl-PL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609</TotalTime>
  <Words>484</Words>
  <Application>Microsoft Office PowerPoint</Application>
  <PresentationFormat>Widescreen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Rounded MT Bold</vt:lpstr>
      <vt:lpstr>Berlin Sans FB Demi</vt:lpstr>
      <vt:lpstr>Trebuchet MS</vt:lpstr>
      <vt:lpstr>Wingdings</vt:lpstr>
      <vt:lpstr>Wingdings 3</vt:lpstr>
      <vt:lpstr>Facet</vt:lpstr>
      <vt:lpstr>PowerPoint Presentation</vt:lpstr>
      <vt:lpstr> „Launching entrepreneurship with local heritage”   „Inicjowanie przedsiębiorczości  w społeczności lokalnej” </vt:lpstr>
      <vt:lpstr>PowerPoint Presentation</vt:lpstr>
      <vt:lpstr>Organizacja wysyłająca – kim jesteśmy?</vt:lpstr>
      <vt:lpstr>Co robimy?</vt:lpstr>
      <vt:lpstr>Organizacja goszcząca</vt:lpstr>
      <vt:lpstr>Życie projektu</vt:lpstr>
      <vt:lpstr>1 – 31 sierpnia 2017</vt:lpstr>
      <vt:lpstr>1 sierpnia – 5 września 2017 </vt:lpstr>
      <vt:lpstr>13 września – 31 października 2017 </vt:lpstr>
      <vt:lpstr>druga połowa lutego 2018 *</vt:lpstr>
      <vt:lpstr>PowerPoint Presentation</vt:lpstr>
      <vt:lpstr>Warsztaty przedsiębiorczości </vt:lpstr>
      <vt:lpstr>Informacje  organizacyjne </vt:lpstr>
      <vt:lpstr>Podróż</vt:lpstr>
      <vt:lpstr>Zabierz ze sobą!</vt:lpstr>
      <vt:lpstr>Zakwaterowanie</vt:lpstr>
      <vt:lpstr>Cele wymiany młodzieży</vt:lpstr>
      <vt:lpstr>Plan wymiany  </vt:lpstr>
      <vt:lpstr>PowerPoint Presentation</vt:lpstr>
      <vt:lpstr>Miejsca,  które odwiedzimy </vt:lpstr>
      <vt:lpstr>Aboim da Nobrega</vt:lpstr>
      <vt:lpstr>PowerPoint Presentation</vt:lpstr>
      <vt:lpstr>Porto</vt:lpstr>
      <vt:lpstr>Powodzenia!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Angelina Kramarenko</dc:creator>
  <cp:lastModifiedBy>Angelina Kramarenko</cp:lastModifiedBy>
  <cp:revision>61</cp:revision>
  <dcterms:created xsi:type="dcterms:W3CDTF">2017-08-25T11:26:42Z</dcterms:created>
  <dcterms:modified xsi:type="dcterms:W3CDTF">2017-08-30T08:51:24Z</dcterms:modified>
</cp:coreProperties>
</file>